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06" r:id="rId5"/>
    <p:sldId id="310" r:id="rId6"/>
    <p:sldId id="315" r:id="rId7"/>
    <p:sldId id="316" r:id="rId8"/>
    <p:sldId id="314" r:id="rId9"/>
    <p:sldId id="312" r:id="rId10"/>
  </p:sldIdLst>
  <p:sldSz cx="9144000" cy="6858000" type="screen4x3"/>
  <p:notesSz cx="6797675" cy="99266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DD078"/>
    <a:srgbClr val="00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6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3006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9238678B-1B4D-4652-BA39-60FAA2406C67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955C1D27-33AE-48B6-8533-0AD83FE590F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56168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BC5D6633-A21D-41F6-9DCA-55C2031F52E3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321" tIns="45661" rIns="91321" bIns="45661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53E1084E-A856-495C-B990-28A3E30098E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42906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437112"/>
            <a:ext cx="5508104" cy="72008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EF4E85-CEC2-4429-A401-0CC0C5860ADE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56261817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Han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437112"/>
            <a:ext cx="4427984" cy="100811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333-97B3-4358-A95B-2288FB584AFA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2" y="668181"/>
            <a:ext cx="4468589" cy="1608691"/>
          </a:xfrm>
          <a:prstGeom prst="rect">
            <a:avLst/>
          </a:prstGeom>
        </p:spPr>
      </p:pic>
      <p:sp>
        <p:nvSpPr>
          <p:cNvPr id="10" name="Kuvan paikkamerkki 2"/>
          <p:cNvSpPr>
            <a:spLocks noGrp="1"/>
          </p:cNvSpPr>
          <p:nvPr>
            <p:ph type="pic" idx="13" hasCustomPrompt="1"/>
          </p:nvPr>
        </p:nvSpPr>
        <p:spPr>
          <a:xfrm>
            <a:off x="7020000" y="5230800"/>
            <a:ext cx="1188000" cy="1188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dirty="0" smtClean="0"/>
              <a:t>Lisää logo</a:t>
            </a:r>
            <a:endParaRPr lang="fi-FI" dirty="0"/>
          </a:p>
        </p:txBody>
      </p:sp>
    </p:spTree>
    <p:extLst>
      <p:ext uri="{BB962C8B-B14F-4D97-AF65-F5344CB8AC3E}">
        <p14:creationId xmlns="" xmlns:p14="http://schemas.microsoft.com/office/powerpoint/2010/main" val="323450841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sältö luettelomerkei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>
                <a:solidFill>
                  <a:srgbClr val="B6BF00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0" y="1821543"/>
            <a:ext cx="7920880" cy="2455847"/>
          </a:xfrm>
        </p:spPr>
        <p:txBody>
          <a:bodyPr wrap="square" tIns="324000" rIns="324000" bIns="324000">
            <a:sp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|  </a:t>
            </a:r>
            <a:fld id="{4C22F680-BB98-4B28-AA31-55746D16A276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7" name="Kuva 6" descr="TE__LA21_te2logo___B3__NEG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6138000"/>
            <a:ext cx="1020000" cy="72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419160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isältö luettelomerkei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0" y="1821543"/>
            <a:ext cx="7920880" cy="2455847"/>
          </a:xfrm>
        </p:spPr>
        <p:txBody>
          <a:bodyPr wrap="square" tIns="324000" rIns="324000" bIns="324000">
            <a:spAutoFit/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|  </a:t>
            </a:r>
            <a:fld id="{4C22F680-BB98-4B28-AA31-55746D16A276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7" name="Kuva 6" descr="TE__LA21_te2logo___B3__NEG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6138000"/>
            <a:ext cx="1020000" cy="72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419160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i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|  </a:t>
            </a:r>
            <a:fld id="{798451FF-FCAD-4B27-9491-BE7DC7D90CDD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7936602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99592" y="1844824"/>
            <a:ext cx="3744416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3754760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71A67-86A9-4C23-8D21-7C2C8045851D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91226375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39A7-EDFC-4CF2-B872-AF16EC0FA5C8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98202681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C104-5149-4396-90F2-B5E95F6E04C1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598321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prstGeom prst="rect">
            <a:avLst/>
          </a:prstGeom>
        </p:spPr>
        <p:txBody>
          <a:bodyPr vert="horz" lIns="468000" tIns="45720" rIns="91440" bIns="45720" rtlCol="0" anchor="ctr" anchorCtr="0">
            <a:no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0" y="1821543"/>
            <a:ext cx="7920880" cy="430462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vert="horz" lIns="46800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685800" y="6545237"/>
            <a:ext cx="8382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indent="0" algn="l">
              <a:defRPr sz="800">
                <a:solidFill>
                  <a:srgbClr val="000000"/>
                </a:solidFill>
              </a:defRPr>
            </a:lvl1pPr>
          </a:lstStyle>
          <a:p>
            <a:r>
              <a:rPr lang="fi-FI" dirty="0" smtClean="0"/>
              <a:t>|  </a:t>
            </a:r>
            <a:fld id="{11AD602F-9C67-4FCC-8759-B46ACA4ACCD0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241226" y="6545237"/>
            <a:ext cx="365993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000000"/>
                </a:solidFill>
              </a:defRPr>
            </a:lvl1pPr>
          </a:lstStyle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4548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8" r:id="rId5"/>
    <p:sldLayoutId id="2147483652" r:id="rId6"/>
    <p:sldLayoutId id="2147483654" r:id="rId7"/>
    <p:sldLayoutId id="2147483655" r:id="rId8"/>
  </p:sldLayoutIdLst>
  <p:transition spd="med">
    <p:fade/>
  </p:transition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Source Sans Pro Light Italic"/>
        <a:buChar char="▶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363538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88" indent="-36195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8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4-10-07 at 16.55.28.jpg"/>
          <p:cNvPicPr>
            <a:picLocks noChangeAspect="1"/>
          </p:cNvPicPr>
          <p:nvPr/>
        </p:nvPicPr>
        <p:blipFill>
          <a:blip r:embed="rId2">
            <a:grayscl/>
            <a:lum bright="5000"/>
          </a:blip>
          <a:stretch>
            <a:fillRect/>
          </a:stretch>
        </p:blipFill>
        <p:spPr>
          <a:xfrm>
            <a:off x="804244" y="1296782"/>
            <a:ext cx="8339755" cy="555983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0" y="1295400"/>
            <a:ext cx="5486400" cy="5562600"/>
          </a:xfrm>
          <a:prstGeom prst="rect">
            <a:avLst/>
          </a:prstGeom>
          <a:gradFill flip="none" rotWithShape="1">
            <a:gsLst>
              <a:gs pos="31000">
                <a:schemeClr val="accent6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sz="4000" b="1" dirty="0" smtClean="0">
                <a:solidFill>
                  <a:srgbClr val="D9640C"/>
                </a:solidFill>
              </a:rPr>
              <a:t>Yhteiset tapahtumat nuorille</a:t>
            </a:r>
            <a:endParaRPr lang="en-US" sz="4000" b="1" dirty="0"/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1844824"/>
            <a:ext cx="6732240" cy="3407389"/>
          </a:xfrm>
          <a:solidFill>
            <a:schemeClr val="bg1">
              <a:alpha val="85000"/>
            </a:schemeClr>
          </a:solidFill>
          <a:effectLst/>
        </p:spPr>
        <p:txBody>
          <a:bodyPr wrap="square" lIns="468000" tIns="324000" rIns="324000" bIns="324000">
            <a:spAutoFit/>
          </a:bodyPr>
          <a:lstStyle/>
          <a:p>
            <a:pPr lvl="0"/>
            <a:r>
              <a:rPr lang="fi-FI" sz="2400" b="1" dirty="0" smtClean="0"/>
              <a:t>Työ elämään 2015 – nuorten ammatti- ja kesätyötreffit </a:t>
            </a:r>
          </a:p>
          <a:p>
            <a:r>
              <a:rPr lang="fi-FI" sz="2400" b="1" dirty="0" err="1" smtClean="0"/>
              <a:t>Ookko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nää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vastavalamistunu</a:t>
            </a:r>
            <a:r>
              <a:rPr lang="fi-FI" sz="2400" b="1" dirty="0" smtClean="0"/>
              <a:t>?</a:t>
            </a:r>
          </a:p>
          <a:p>
            <a:r>
              <a:rPr lang="fi-FI" sz="2400" b="1" dirty="0" err="1" smtClean="0"/>
              <a:t>Haluakko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nää</a:t>
            </a:r>
            <a:r>
              <a:rPr lang="fi-FI" sz="2400" b="1" dirty="0" smtClean="0"/>
              <a:t> töitä?</a:t>
            </a:r>
            <a:endParaRPr lang="fi-FI" sz="2400" dirty="0" smtClean="0"/>
          </a:p>
          <a:p>
            <a:pPr lvl="0"/>
            <a:r>
              <a:rPr lang="fi-FI" sz="2400" b="1" dirty="0" smtClean="0"/>
              <a:t>Nuoret ja nuorten tulevaisuus </a:t>
            </a:r>
            <a:endParaRPr lang="fi-FI" sz="2400" dirty="0" smtClean="0"/>
          </a:p>
          <a:p>
            <a:r>
              <a:rPr lang="fi-FI" sz="2400" b="1" dirty="0" err="1" smtClean="0"/>
              <a:t>Iliman</a:t>
            </a:r>
            <a:r>
              <a:rPr lang="fi-FI" sz="2400" b="1" dirty="0" smtClean="0"/>
              <a:t> paikkaa?</a:t>
            </a:r>
            <a:endParaRPr lang="fi-FI" sz="2400" dirty="0" smtClean="0"/>
          </a:p>
          <a:p>
            <a:pPr lvl="0"/>
            <a:endParaRPr lang="fi-FI" dirty="0"/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fi-FI" b="1" dirty="0" smtClean="0"/>
              <a:t>|  </a:t>
            </a:r>
            <a:fld id="{77E670FE-45D4-4446-8301-5824332F7619}" type="datetime1">
              <a:rPr lang="fi-FI" smtClean="0"/>
              <a:pPr algn="l"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1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4-10-07 at 16.55.28.jpg"/>
          <p:cNvPicPr>
            <a:picLocks noChangeAspect="1"/>
          </p:cNvPicPr>
          <p:nvPr/>
        </p:nvPicPr>
        <p:blipFill>
          <a:blip r:embed="rId2">
            <a:grayscl/>
            <a:lum bright="5000"/>
          </a:blip>
          <a:stretch>
            <a:fillRect/>
          </a:stretch>
        </p:blipFill>
        <p:spPr>
          <a:xfrm>
            <a:off x="793677" y="1295400"/>
            <a:ext cx="8350323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0" y="1295400"/>
            <a:ext cx="4648200" cy="5562600"/>
          </a:xfrm>
          <a:prstGeom prst="rect">
            <a:avLst/>
          </a:prstGeom>
          <a:gradFill flip="none" rotWithShape="1">
            <a:gsLst>
              <a:gs pos="24000">
                <a:schemeClr val="accent6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="1" dirty="0" smtClean="0"/>
              <a:t>Työ elämään 2015 – nuorten ammatti- ja kesätyötreffit </a:t>
            </a:r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1340768"/>
            <a:ext cx="6156176" cy="5637231"/>
          </a:xfrm>
        </p:spPr>
        <p:txBody>
          <a:bodyPr wrap="square">
            <a:spAutoFit/>
          </a:bodyPr>
          <a:lstStyle/>
          <a:p>
            <a:r>
              <a:rPr lang="fi-FI" sz="1600" dirty="0" smtClean="0"/>
              <a:t>järjestettiin 20.1.2015 Oulun kaupunginteatterilla </a:t>
            </a:r>
          </a:p>
          <a:p>
            <a:r>
              <a:rPr lang="fi-FI" sz="1600" dirty="0" smtClean="0"/>
              <a:t>noin 3700 kävijää, pääosa oli nuoria, Oulun alueen lisäksi myös kauempaa Pohjois-Pohjanmaalta</a:t>
            </a:r>
          </a:p>
          <a:p>
            <a:r>
              <a:rPr lang="fi-FI" sz="1600" dirty="0" smtClean="0"/>
              <a:t>kesätyötreffit, työnäytökset, Urakahvila, tietoiskut ja Ammattikirjasto, työnantajien aamukahvitilaisuus</a:t>
            </a:r>
          </a:p>
          <a:p>
            <a:r>
              <a:rPr lang="fi-FI" sz="1600" dirty="0" smtClean="0"/>
              <a:t>kesätyötarjontaansa esitteli n. 20 työnantajaa</a:t>
            </a:r>
          </a:p>
          <a:p>
            <a:r>
              <a:rPr lang="fi-FI" sz="1600" dirty="0" smtClean="0"/>
              <a:t>työnäytöksissä esittäytyivät hotelli-, ravintola- ja catering-ala, kaivosala, kone- ja metalliala, kukka- ja puutarhakauppa-ala, puhdistusala sekä puuala. Mukana työnäytöksissä oli mm. ammattitaidon SM-kilpailu Taitajaan osallistuvia nuoria </a:t>
            </a:r>
            <a:r>
              <a:rPr lang="fi-FI" sz="1600" dirty="0" err="1" smtClean="0"/>
              <a:t>OSAO:lta</a:t>
            </a:r>
            <a:r>
              <a:rPr lang="fi-FI" sz="1600" dirty="0" smtClean="0"/>
              <a:t>.</a:t>
            </a:r>
          </a:p>
          <a:p>
            <a:r>
              <a:rPr lang="fi-FI" sz="1600" dirty="0" smtClean="0"/>
              <a:t>Urakahvilassa nuorille annettiin neuvontaa ja ohjausta lähes 300:lle innokkaalle ja motivoituneelle nuorelle.</a:t>
            </a:r>
          </a:p>
          <a:p>
            <a:r>
              <a:rPr lang="fi-FI" sz="1600" dirty="0" smtClean="0"/>
              <a:t>Tietoiskuissa mm. vinkkejä työhaastatteluun, Oulun kaupungin kesätöistä ja kesätyösetelistä, työnhausta sosiaalisessa mediassa ja yrittäjyydestä. Yhteensä tietoiskuissa vieraili noin 1000 kuulijaa.</a:t>
            </a:r>
          </a:p>
          <a:p>
            <a:r>
              <a:rPr lang="fi-FI" sz="1600" dirty="0" smtClean="0"/>
              <a:t>Elävästä ammattikirjastosta kävijät lainasivat 30 eri ammattikirjaa yhteensä noin 700 kertaa. </a:t>
            </a:r>
            <a:endParaRPr lang="fi-FI" sz="1500" dirty="0" smtClean="0"/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|  </a:t>
            </a:r>
            <a:fld id="{77E670FE-45D4-4446-8301-5824332F7619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2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1295400"/>
            <a:ext cx="3581400" cy="5562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reen Shot 2014-10-07 at 16.55.28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-5000" contrast="5000"/>
          </a:blip>
          <a:srcRect l="15525"/>
          <a:stretch>
            <a:fillRect/>
          </a:stretch>
        </p:blipFill>
        <p:spPr>
          <a:xfrm flipH="1">
            <a:off x="2095500" y="1295400"/>
            <a:ext cx="7048500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981200" y="1295400"/>
            <a:ext cx="3581400" cy="5562600"/>
          </a:xfrm>
          <a:prstGeom prst="rect">
            <a:avLst/>
          </a:prstGeom>
          <a:gradFill flip="none" rotWithShape="1">
            <a:gsLst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Ookko</a:t>
            </a:r>
            <a:r>
              <a:rPr lang="fi-FI" b="1" dirty="0" smtClean="0"/>
              <a:t> </a:t>
            </a:r>
            <a:r>
              <a:rPr lang="fi-FI" b="1" dirty="0" err="1" smtClean="0"/>
              <a:t>nää</a:t>
            </a:r>
            <a:r>
              <a:rPr lang="fi-FI" b="1" dirty="0" smtClean="0"/>
              <a:t> </a:t>
            </a:r>
            <a:r>
              <a:rPr lang="fi-FI" b="1" dirty="0" err="1" smtClean="0"/>
              <a:t>vastavalamistunu</a:t>
            </a:r>
            <a:r>
              <a:rPr lang="fi-FI" b="1" dirty="0" smtClean="0"/>
              <a:t>?</a:t>
            </a:r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1268760"/>
            <a:ext cx="5867400" cy="5281749"/>
          </a:xfrm>
        </p:spPr>
        <p:txBody>
          <a:bodyPr wrap="square">
            <a:spAutoFit/>
          </a:bodyPr>
          <a:lstStyle/>
          <a:p>
            <a:pPr lvl="0"/>
            <a:r>
              <a:rPr lang="fi-FI" dirty="0" smtClean="0"/>
              <a:t>Nuorten haastattelu, </a:t>
            </a:r>
            <a:r>
              <a:rPr lang="fi-FI" dirty="0" err="1" smtClean="0"/>
              <a:t>CV-duunaamo</a:t>
            </a:r>
            <a:r>
              <a:rPr lang="fi-FI" dirty="0" smtClean="0"/>
              <a:t>, </a:t>
            </a:r>
            <a:r>
              <a:rPr lang="fi-FI" dirty="0" err="1" smtClean="0"/>
              <a:t>ständeillä</a:t>
            </a:r>
            <a:r>
              <a:rPr lang="fi-FI" dirty="0" smtClean="0"/>
              <a:t> työpajat, hankkeita, Työpörssi (Oulun kaupungin avoimet työkokeilu-/työ-/pajapaikat), Oulun kaupungin Työllisyyspalvelut, </a:t>
            </a:r>
            <a:r>
              <a:rPr lang="fi-FI" dirty="0" err="1" smtClean="0"/>
              <a:t>TE-toimiston</a:t>
            </a:r>
            <a:r>
              <a:rPr lang="fi-FI" dirty="0" smtClean="0"/>
              <a:t> omat palvelut ja  valmennuspalveluiden järjestäjiä, yrittäjiä, Byströmin nuorten palvelut, etsivä nuorisotyö</a:t>
            </a:r>
          </a:p>
          <a:p>
            <a:r>
              <a:rPr lang="fi-FI" dirty="0" smtClean="0"/>
              <a:t>Nuoret </a:t>
            </a:r>
            <a:r>
              <a:rPr lang="fi-FI" dirty="0" err="1" smtClean="0"/>
              <a:t>TE-toimiston</a:t>
            </a:r>
            <a:r>
              <a:rPr lang="fi-FI" dirty="0" smtClean="0"/>
              <a:t> kutsumia, kutsun perusteella paikalle saapui noin 40 nuorta, kaiken kaikkiaan paikalla kävi 70. </a:t>
            </a:r>
          </a:p>
          <a:p>
            <a:r>
              <a:rPr lang="fi-FI" dirty="0" err="1" smtClean="0"/>
              <a:t>TE-toimiston</a:t>
            </a:r>
            <a:r>
              <a:rPr lang="fi-FI" dirty="0" smtClean="0"/>
              <a:t> kutsumat nuoret ohjattiin täyttämään </a:t>
            </a:r>
            <a:r>
              <a:rPr lang="fi-FI" dirty="0" err="1" smtClean="0"/>
              <a:t>webropol-kysely</a:t>
            </a:r>
            <a:r>
              <a:rPr lang="fi-FI" dirty="0" smtClean="0"/>
              <a:t>, jossa kartoitettiin mistä </a:t>
            </a:r>
            <a:r>
              <a:rPr lang="fi-FI" dirty="0" err="1" smtClean="0"/>
              <a:t>TE-toimiston</a:t>
            </a:r>
            <a:r>
              <a:rPr lang="fi-FI" dirty="0" smtClean="0"/>
              <a:t> palveluista he ovat kiinnostuneita sekä heidän jatkosuunnitelmiaan. Vastausten perusteella heille pystyttiin jälkeenpäin </a:t>
            </a:r>
            <a:r>
              <a:rPr lang="fi-FI" dirty="0" err="1" smtClean="0"/>
              <a:t>TE-toimistosta</a:t>
            </a:r>
            <a:r>
              <a:rPr lang="fi-FI" dirty="0" smtClean="0"/>
              <a:t> tarjoamaan heidän toivomiaan palveluita.</a:t>
            </a:r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|  </a:t>
            </a:r>
            <a:fld id="{77E670FE-45D4-4446-8301-5824332F7619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3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295400"/>
            <a:ext cx="3886200" cy="5562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reen Shot 2014-10-07 at 16.55.28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-5000" contrast="5000"/>
          </a:blip>
          <a:srcRect r="27701"/>
          <a:stretch>
            <a:fillRect/>
          </a:stretch>
        </p:blipFill>
        <p:spPr>
          <a:xfrm>
            <a:off x="3111499" y="1295400"/>
            <a:ext cx="6032501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981200" y="1295400"/>
            <a:ext cx="3886200" cy="5562600"/>
          </a:xfrm>
          <a:prstGeom prst="rect">
            <a:avLst/>
          </a:prstGeom>
          <a:gradFill flip="none" rotWithShape="1">
            <a:gsLst>
              <a:gs pos="35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Haluakko</a:t>
            </a:r>
            <a:r>
              <a:rPr lang="fi-FI" b="1" dirty="0" smtClean="0"/>
              <a:t> </a:t>
            </a:r>
            <a:r>
              <a:rPr lang="fi-FI" b="1" dirty="0" err="1" smtClean="0"/>
              <a:t>nää</a:t>
            </a:r>
            <a:r>
              <a:rPr lang="fi-FI" b="1" dirty="0" smtClean="0"/>
              <a:t> töitä?</a:t>
            </a:r>
            <a:endParaRPr lang="fi-FI" dirty="0" smtClean="0"/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1752600"/>
            <a:ext cx="5257800" cy="3702855"/>
          </a:xfrm>
        </p:spPr>
        <p:txBody>
          <a:bodyPr wrap="square">
            <a:spAutoFit/>
          </a:bodyPr>
          <a:lstStyle/>
          <a:p>
            <a:r>
              <a:rPr lang="fi-FI" dirty="0" smtClean="0"/>
              <a:t>Tapahtumapaikkana Byströmin nuorten palvelut / nuorten kahvila </a:t>
            </a:r>
            <a:r>
              <a:rPr lang="fi-FI" dirty="0" err="1" smtClean="0"/>
              <a:t>Bysis</a:t>
            </a:r>
            <a:endParaRPr lang="fi-FI" dirty="0" smtClean="0"/>
          </a:p>
          <a:p>
            <a:r>
              <a:rPr lang="fi-FI" dirty="0" smtClean="0"/>
              <a:t>paikalla Oulun kaupungin ja </a:t>
            </a:r>
            <a:r>
              <a:rPr lang="fi-FI" dirty="0" err="1" smtClean="0"/>
              <a:t>TE-palveluiden</a:t>
            </a:r>
            <a:r>
              <a:rPr lang="fi-FI" dirty="0" smtClean="0"/>
              <a:t> lisäksi runsaasti henkilöstövuokrausyrityksiä, joilla on tarjolla monipuolisia työtehtäviä sekä räätälöityjä työsuhteita. </a:t>
            </a:r>
          </a:p>
          <a:p>
            <a:r>
              <a:rPr lang="fi-FI" dirty="0" smtClean="0"/>
              <a:t>Tapahtuma toteutetaan 03/2015 yhteistyökumppaneiden kanssa jo kolmatta kertaa. Tapahtumaan on osallistunut noin 400 nuorta</a:t>
            </a:r>
            <a:endParaRPr lang="fi-FI" sz="1800" dirty="0"/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|  </a:t>
            </a:r>
            <a:fld id="{77E670FE-45D4-4446-8301-5824332F7619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4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4-10-07 at 16.55.28.jpg"/>
          <p:cNvPicPr>
            <a:picLocks noChangeAspect="1"/>
          </p:cNvPicPr>
          <p:nvPr/>
        </p:nvPicPr>
        <p:blipFill>
          <a:blip r:embed="rId2">
            <a:grayscl/>
            <a:lum bright="5000"/>
          </a:blip>
          <a:stretch>
            <a:fillRect/>
          </a:stretch>
        </p:blipFill>
        <p:spPr>
          <a:xfrm>
            <a:off x="804244" y="1296782"/>
            <a:ext cx="8339755" cy="555983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0" y="1295400"/>
            <a:ext cx="5486400" cy="5562600"/>
          </a:xfrm>
          <a:prstGeom prst="rect">
            <a:avLst/>
          </a:prstGeom>
          <a:gradFill flip="none" rotWithShape="1">
            <a:gsLst>
              <a:gs pos="31000">
                <a:schemeClr val="accent6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="1" dirty="0" smtClean="0"/>
              <a:t>Nuoret ja nuorten tulevaisuus</a:t>
            </a:r>
            <a:endParaRPr lang="en-US" dirty="0"/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1844824"/>
            <a:ext cx="6732240" cy="4042948"/>
          </a:xfrm>
          <a:solidFill>
            <a:schemeClr val="bg1">
              <a:alpha val="85000"/>
            </a:schemeClr>
          </a:solidFill>
          <a:effectLst/>
        </p:spPr>
        <p:txBody>
          <a:bodyPr wrap="square" lIns="468000" tIns="324000" rIns="324000" bIns="324000">
            <a:spAutoFit/>
          </a:bodyPr>
          <a:lstStyle/>
          <a:p>
            <a:pPr>
              <a:spcAft>
                <a:spcPts val="600"/>
              </a:spcAft>
            </a:pPr>
            <a:r>
              <a:rPr lang="fi-FI" dirty="0" smtClean="0"/>
              <a:t>Tilaisuus on tarkoitettu kaikille aiheesta kiinnostuneille henkilöille, kuten esimerkiksi nuorten vanhemmille, isovanhemmille, sedille, tädeille, kummeille, ystäville ja isosisaruksille. </a:t>
            </a:r>
          </a:p>
          <a:p>
            <a:r>
              <a:rPr lang="fi-FI" dirty="0" smtClean="0"/>
              <a:t>Aiheina mm. Tätä nuorisotakuu käytännössä tarkoittaa, mistä nuorille töitä, miten autan nuoren opintoihin, kun polku opiskelemaan ja työelämään on mutkainen, nuoret ja taloudellinen tuki työttömyyden aikana</a:t>
            </a:r>
          </a:p>
          <a:p>
            <a:r>
              <a:rPr lang="fi-FI" dirty="0" smtClean="0"/>
              <a:t>Oulun kaupungin Byströmin nuorten palvelut nuoren tukena. Tilaisuudessa Byströmin nuorten palvelut, etsivä nuorisotyö, työllisyyspalvelut ja nuorten </a:t>
            </a:r>
            <a:r>
              <a:rPr lang="fi-FI" dirty="0" err="1" smtClean="0"/>
              <a:t>terkkari</a:t>
            </a:r>
            <a:r>
              <a:rPr lang="fi-FI" dirty="0" smtClean="0"/>
              <a:t> esittäytyvät myös </a:t>
            </a:r>
            <a:r>
              <a:rPr lang="fi-FI" dirty="0" err="1" smtClean="0"/>
              <a:t>ständillä</a:t>
            </a:r>
            <a:r>
              <a:rPr lang="fi-FI" dirty="0" smtClean="0"/>
              <a:t>.</a:t>
            </a:r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fi-FI" b="1" dirty="0" smtClean="0"/>
              <a:t>|  </a:t>
            </a:r>
            <a:fld id="{77E670FE-45D4-4446-8301-5824332F7619}" type="datetime1">
              <a:rPr lang="fi-FI" smtClean="0"/>
              <a:pPr algn="l"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5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1295400"/>
            <a:ext cx="3200400" cy="5562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Screen Shot 2014-10-07 at 16.55.28.jpg"/>
          <p:cNvPicPr>
            <a:picLocks noChangeAspect="1"/>
          </p:cNvPicPr>
          <p:nvPr/>
        </p:nvPicPr>
        <p:blipFill>
          <a:blip r:embed="rId2">
            <a:grayscl/>
            <a:lum bright="5000"/>
          </a:blip>
          <a:srcRect l="8988"/>
          <a:stretch>
            <a:fillRect/>
          </a:stretch>
        </p:blipFill>
        <p:spPr>
          <a:xfrm flipH="1">
            <a:off x="1550074" y="1295400"/>
            <a:ext cx="7593926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447800" y="1295400"/>
            <a:ext cx="3200400" cy="5562600"/>
          </a:xfrm>
          <a:prstGeom prst="rect">
            <a:avLst/>
          </a:prstGeom>
          <a:gradFill flip="none" rotWithShape="1">
            <a:gsLst>
              <a:gs pos="24000">
                <a:schemeClr val="accent6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Ilman paikkaa?</a:t>
            </a:r>
            <a:endParaRPr lang="fi-FI" dirty="0" smtClean="0"/>
          </a:p>
        </p:txBody>
      </p:sp>
      <p:sp>
        <p:nvSpPr>
          <p:cNvPr id="8" name="Sisällön paikkamerkki 2"/>
          <p:cNvSpPr>
            <a:spLocks noGrp="1"/>
          </p:cNvSpPr>
          <p:nvPr>
            <p:ph idx="1"/>
          </p:nvPr>
        </p:nvSpPr>
        <p:spPr>
          <a:xfrm>
            <a:off x="0" y="2106761"/>
            <a:ext cx="7391400" cy="5117088"/>
          </a:xfrm>
          <a:solidFill>
            <a:schemeClr val="bg1">
              <a:alpha val="85000"/>
            </a:schemeClr>
          </a:solidFill>
          <a:effectLst/>
        </p:spPr>
        <p:txBody>
          <a:bodyPr wrap="square" lIns="468000" tIns="324000" rIns="324000" bIns="324000">
            <a:spAutoFit/>
          </a:bodyPr>
          <a:lstStyle/>
          <a:p>
            <a:pPr>
              <a:lnSpc>
                <a:spcPct val="100000"/>
              </a:lnSpc>
            </a:pPr>
            <a:r>
              <a:rPr lang="fi-FI" dirty="0" smtClean="0"/>
              <a:t>Syksylle 2015 Byströmin nuorten palveluiden kanssa suunnitellaan tapahtumaa ilman koulupaikkaa jääneille nuorille. </a:t>
            </a:r>
          </a:p>
          <a:p>
            <a:pPr lvl="0">
              <a:lnSpc>
                <a:spcPct val="100000"/>
              </a:lnSpc>
            </a:pPr>
            <a:r>
              <a:rPr lang="fi-FI" dirty="0" smtClean="0"/>
              <a:t>Tapahtumaan osallistuu Oulun seudun ammatilliset oppilaitokset, Oulun kaupungin palveluyksiköitä, yhdistyksiä sekä yrityksiä.</a:t>
            </a:r>
          </a:p>
          <a:p>
            <a:pPr lvl="0">
              <a:lnSpc>
                <a:spcPct val="100000"/>
              </a:lnSpc>
            </a:pPr>
            <a:r>
              <a:rPr lang="fi-FI" dirty="0" smtClean="0"/>
              <a:t>Tavoitteena on järjestää tapahtuma, jossa nuorille on konkreettisia vaihtoehtoja tarjolla: oppilaitokset esittelevät täyttämättä jääneitä opiskelupaikkoja, työnantajat oppisopimus-, työkokeilu- ja työpaikkoja ja III sektorin palveluntuottajat omia paikkojaan. </a:t>
            </a:r>
          </a:p>
          <a:p>
            <a:pPr lvl="0">
              <a:lnSpc>
                <a:spcPct val="100000"/>
              </a:lnSpc>
            </a:pPr>
            <a:r>
              <a:rPr lang="fi-FI" dirty="0" err="1" smtClean="0"/>
              <a:t>TE-toimisto</a:t>
            </a:r>
            <a:r>
              <a:rPr lang="fi-FI" dirty="0" smtClean="0"/>
              <a:t> kutsuu ilman ammatillista koulutusta olevat nuoret paikalle sekä kartoittaa ja kutsuu yrityksiä, joissa olisi tarjota nuorille työ- tai työkokeilupaikkoja.</a:t>
            </a:r>
          </a:p>
          <a:p>
            <a:pPr>
              <a:lnSpc>
                <a:spcPct val="100000"/>
              </a:lnSpc>
            </a:pPr>
            <a:endParaRPr lang="fi-FI" dirty="0" smtClean="0"/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fi-FI" b="1" dirty="0" smtClean="0"/>
              <a:t>|  </a:t>
            </a:r>
            <a:fld id="{77E670FE-45D4-4446-8301-5824332F7619}" type="datetime1">
              <a:rPr lang="fi-FI" smtClean="0"/>
              <a:pPr algn="l"/>
              <a:t>12.3.2015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6</a:t>
            </a:fld>
            <a:endParaRPr lang="fi-FI"/>
          </a:p>
        </p:txBody>
      </p:sp>
      <p:grpSp>
        <p:nvGrpSpPr>
          <p:cNvPr id="2" name="Group 15"/>
          <p:cNvGrpSpPr/>
          <p:nvPr/>
        </p:nvGrpSpPr>
        <p:grpSpPr>
          <a:xfrm>
            <a:off x="5706532" y="5123400"/>
            <a:ext cx="3437468" cy="1734600"/>
            <a:chOff x="5706532" y="5123400"/>
            <a:chExt cx="3437468" cy="1734600"/>
          </a:xfrm>
        </p:grpSpPr>
        <p:grpSp>
          <p:nvGrpSpPr>
            <p:cNvPr id="3" name="Group 25"/>
            <p:cNvGrpSpPr/>
            <p:nvPr/>
          </p:nvGrpSpPr>
          <p:grpSpPr>
            <a:xfrm>
              <a:off x="5706532" y="5123400"/>
              <a:ext cx="3437468" cy="1734600"/>
              <a:chOff x="5706532" y="5123400"/>
              <a:chExt cx="3437468" cy="1734600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606190" y="5123400"/>
                <a:ext cx="2537810" cy="1734600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177195"/>
                  <a:gd name="connsiteY0" fmla="*/ 2641117 h 2641117"/>
                  <a:gd name="connsiteX1" fmla="*/ 4037873 w 4177195"/>
                  <a:gd name="connsiteY1" fmla="*/ 2641117 h 2641117"/>
                  <a:gd name="connsiteX2" fmla="*/ 4177195 w 4177195"/>
                  <a:gd name="connsiteY2" fmla="*/ 0 h 2641117"/>
                  <a:gd name="connsiteX3" fmla="*/ 0 w 417719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37875 w 4037875"/>
                  <a:gd name="connsiteY2" fmla="*/ 0 h 2641117"/>
                  <a:gd name="connsiteX3" fmla="*/ 0 w 4037875"/>
                  <a:gd name="connsiteY3" fmla="*/ 2641117 h 2641117"/>
                  <a:gd name="connsiteX0" fmla="*/ 0 w 4052955"/>
                  <a:gd name="connsiteY0" fmla="*/ 2689548 h 2689548"/>
                  <a:gd name="connsiteX1" fmla="*/ 4052953 w 4052955"/>
                  <a:gd name="connsiteY1" fmla="*/ 2641117 h 2689548"/>
                  <a:gd name="connsiteX2" fmla="*/ 4052955 w 4052955"/>
                  <a:gd name="connsiteY2" fmla="*/ 0 h 2689548"/>
                  <a:gd name="connsiteX3" fmla="*/ 0 w 4052955"/>
                  <a:gd name="connsiteY3" fmla="*/ 2689548 h 2689548"/>
                  <a:gd name="connsiteX0" fmla="*/ 0 w 3992636"/>
                  <a:gd name="connsiteY0" fmla="*/ 2612058 h 2641117"/>
                  <a:gd name="connsiteX1" fmla="*/ 3992634 w 3992636"/>
                  <a:gd name="connsiteY1" fmla="*/ 2641117 h 2641117"/>
                  <a:gd name="connsiteX2" fmla="*/ 3992636 w 3992636"/>
                  <a:gd name="connsiteY2" fmla="*/ 0 h 2641117"/>
                  <a:gd name="connsiteX3" fmla="*/ 0 w 3992636"/>
                  <a:gd name="connsiteY3" fmla="*/ 2612058 h 2641117"/>
                  <a:gd name="connsiteX0" fmla="*/ 0 w 4017769"/>
                  <a:gd name="connsiteY0" fmla="*/ 2645960 h 2645960"/>
                  <a:gd name="connsiteX1" fmla="*/ 4017767 w 4017769"/>
                  <a:gd name="connsiteY1" fmla="*/ 2641117 h 2645960"/>
                  <a:gd name="connsiteX2" fmla="*/ 4017769 w 4017769"/>
                  <a:gd name="connsiteY2" fmla="*/ 0 h 2645960"/>
                  <a:gd name="connsiteX3" fmla="*/ 0 w 4017769"/>
                  <a:gd name="connsiteY3" fmla="*/ 2645960 h 264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7769" h="2645960">
                    <a:moveTo>
                      <a:pt x="0" y="2645960"/>
                    </a:moveTo>
                    <a:lnTo>
                      <a:pt x="4017767" y="2641117"/>
                    </a:lnTo>
                    <a:cubicBezTo>
                      <a:pt x="4017768" y="1778001"/>
                      <a:pt x="4017768" y="863116"/>
                      <a:pt x="4017769" y="0"/>
                    </a:cubicBezTo>
                    <a:cubicBezTo>
                      <a:pt x="3690816" y="286434"/>
                      <a:pt x="1756551" y="1802598"/>
                      <a:pt x="0" y="2645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5706532" y="5839253"/>
                <a:ext cx="1863834" cy="1018747"/>
              </a:xfrm>
              <a:custGeom>
                <a:avLst/>
                <a:gdLst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1540934 w 3242734"/>
                  <a:gd name="connsiteY4" fmla="*/ 3225800 h 5384800"/>
                  <a:gd name="connsiteX5" fmla="*/ 0 w 3242734"/>
                  <a:gd name="connsiteY5" fmla="*/ 5384800 h 5384800"/>
                  <a:gd name="connsiteX0" fmla="*/ 244122 w 3486856"/>
                  <a:gd name="connsiteY0" fmla="*/ 5384800 h 5384800"/>
                  <a:gd name="connsiteX1" fmla="*/ 3486856 w 3486856"/>
                  <a:gd name="connsiteY1" fmla="*/ 5384800 h 5384800"/>
                  <a:gd name="connsiteX2" fmla="*/ 3486856 w 3486856"/>
                  <a:gd name="connsiteY2" fmla="*/ 0 h 5384800"/>
                  <a:gd name="connsiteX3" fmla="*/ 2022122 w 3486856"/>
                  <a:gd name="connsiteY3" fmla="*/ 2853266 h 5384800"/>
                  <a:gd name="connsiteX4" fmla="*/ 244122 w 3486856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1778000 w 3242734"/>
                  <a:gd name="connsiteY3" fmla="*/ 2853266 h 5384800"/>
                  <a:gd name="connsiteX4" fmla="*/ 0 w 3242734"/>
                  <a:gd name="connsiteY4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242734"/>
                  <a:gd name="connsiteY0" fmla="*/ 5384800 h 5384800"/>
                  <a:gd name="connsiteX1" fmla="*/ 3242734 w 3242734"/>
                  <a:gd name="connsiteY1" fmla="*/ 5384800 h 5384800"/>
                  <a:gd name="connsiteX2" fmla="*/ 3242734 w 3242734"/>
                  <a:gd name="connsiteY2" fmla="*/ 0 h 5384800"/>
                  <a:gd name="connsiteX3" fmla="*/ 0 w 3242734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69"/>
                  <a:gd name="connsiteY0" fmla="*/ 5384800 h 5384800"/>
                  <a:gd name="connsiteX1" fmla="*/ 3727269 w 3727269"/>
                  <a:gd name="connsiteY1" fmla="*/ 5384800 h 5384800"/>
                  <a:gd name="connsiteX2" fmla="*/ 3727269 w 3727269"/>
                  <a:gd name="connsiteY2" fmla="*/ 0 h 5384800"/>
                  <a:gd name="connsiteX3" fmla="*/ 0 w 3727269"/>
                  <a:gd name="connsiteY3" fmla="*/ 5384800 h 5384800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27273"/>
                  <a:gd name="connsiteY0" fmla="*/ 2465412 h 2465412"/>
                  <a:gd name="connsiteX1" fmla="*/ 3727269 w 3727273"/>
                  <a:gd name="connsiteY1" fmla="*/ 2465412 h 2465412"/>
                  <a:gd name="connsiteX2" fmla="*/ 3727273 w 3727273"/>
                  <a:gd name="connsiteY2" fmla="*/ 341972 h 2465412"/>
                  <a:gd name="connsiteX3" fmla="*/ 0 w 3727273"/>
                  <a:gd name="connsiteY3" fmla="*/ 2465412 h 2465412"/>
                  <a:gd name="connsiteX0" fmla="*/ 0 w 3727273"/>
                  <a:gd name="connsiteY0" fmla="*/ 2589349 h 2589349"/>
                  <a:gd name="connsiteX1" fmla="*/ 3727269 w 3727273"/>
                  <a:gd name="connsiteY1" fmla="*/ 2589349 h 2589349"/>
                  <a:gd name="connsiteX2" fmla="*/ 3727273 w 3727273"/>
                  <a:gd name="connsiteY2" fmla="*/ 0 h 2589349"/>
                  <a:gd name="connsiteX3" fmla="*/ 0 w 3727273"/>
                  <a:gd name="connsiteY3" fmla="*/ 2589349 h 258934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43280"/>
                  <a:gd name="connsiteY0" fmla="*/ 2628619 h 2628619"/>
                  <a:gd name="connsiteX1" fmla="*/ 3727269 w 3743280"/>
                  <a:gd name="connsiteY1" fmla="*/ 2628619 h 2628619"/>
                  <a:gd name="connsiteX2" fmla="*/ 3727273 w 3743280"/>
                  <a:gd name="connsiteY2" fmla="*/ 39270 h 2628619"/>
                  <a:gd name="connsiteX3" fmla="*/ 0 w 3743280"/>
                  <a:gd name="connsiteY3" fmla="*/ 2628619 h 2628619"/>
                  <a:gd name="connsiteX0" fmla="*/ 0 w 3727273"/>
                  <a:gd name="connsiteY0" fmla="*/ 2318013 h 2318013"/>
                  <a:gd name="connsiteX1" fmla="*/ 3727269 w 3727273"/>
                  <a:gd name="connsiteY1" fmla="*/ 2318013 h 2318013"/>
                  <a:gd name="connsiteX2" fmla="*/ 3711266 w 3727273"/>
                  <a:gd name="connsiteY2" fmla="*/ 39270 h 2318013"/>
                  <a:gd name="connsiteX3" fmla="*/ 0 w 3727273"/>
                  <a:gd name="connsiteY3" fmla="*/ 2318013 h 2318013"/>
                  <a:gd name="connsiteX0" fmla="*/ 0 w 3727273"/>
                  <a:gd name="connsiteY0" fmla="*/ 2628619 h 2628619"/>
                  <a:gd name="connsiteX1" fmla="*/ 3727269 w 3727273"/>
                  <a:gd name="connsiteY1" fmla="*/ 2628619 h 2628619"/>
                  <a:gd name="connsiteX2" fmla="*/ 3711266 w 3727273"/>
                  <a:gd name="connsiteY2" fmla="*/ 39270 h 2628619"/>
                  <a:gd name="connsiteX3" fmla="*/ 0 w 3727273"/>
                  <a:gd name="connsiteY3" fmla="*/ 2628619 h 262861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6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68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589349 h 2589349"/>
                  <a:gd name="connsiteX1" fmla="*/ 3727269 w 3727271"/>
                  <a:gd name="connsiteY1" fmla="*/ 2589349 h 2589349"/>
                  <a:gd name="connsiteX2" fmla="*/ 3711270 w 3727271"/>
                  <a:gd name="connsiteY2" fmla="*/ 0 h 2589349"/>
                  <a:gd name="connsiteX3" fmla="*/ 0 w 3727271"/>
                  <a:gd name="connsiteY3" fmla="*/ 2589349 h 2589349"/>
                  <a:gd name="connsiteX0" fmla="*/ 0 w 3727271"/>
                  <a:gd name="connsiteY0" fmla="*/ 2744652 h 2744652"/>
                  <a:gd name="connsiteX1" fmla="*/ 3727269 w 3727271"/>
                  <a:gd name="connsiteY1" fmla="*/ 2744652 h 2744652"/>
                  <a:gd name="connsiteX2" fmla="*/ 3711272 w 3727271"/>
                  <a:gd name="connsiteY2" fmla="*/ 0 h 2744652"/>
                  <a:gd name="connsiteX3" fmla="*/ 0 w 3727271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76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0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4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744652 h 2744652"/>
                  <a:gd name="connsiteX1" fmla="*/ 4037873 w 4037875"/>
                  <a:gd name="connsiteY1" fmla="*/ 2744652 h 2744652"/>
                  <a:gd name="connsiteX2" fmla="*/ 4021888 w 4037875"/>
                  <a:gd name="connsiteY2" fmla="*/ 0 h 2744652"/>
                  <a:gd name="connsiteX3" fmla="*/ 0 w 4037875"/>
                  <a:gd name="connsiteY3" fmla="*/ 2744652 h 2744652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589349 h 2589349"/>
                  <a:gd name="connsiteX1" fmla="*/ 4037873 w 4037875"/>
                  <a:gd name="connsiteY1" fmla="*/ 2589349 h 2589349"/>
                  <a:gd name="connsiteX2" fmla="*/ 4021892 w 4037875"/>
                  <a:gd name="connsiteY2" fmla="*/ 0 h 2589349"/>
                  <a:gd name="connsiteX3" fmla="*/ 0 w 4037875"/>
                  <a:gd name="connsiteY3" fmla="*/ 2589349 h 2589349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641117 h 2641117"/>
                  <a:gd name="connsiteX1" fmla="*/ 4037873 w 4037875"/>
                  <a:gd name="connsiteY1" fmla="*/ 2641117 h 2641117"/>
                  <a:gd name="connsiteX2" fmla="*/ 4021892 w 4037875"/>
                  <a:gd name="connsiteY2" fmla="*/ 0 h 2641117"/>
                  <a:gd name="connsiteX3" fmla="*/ 0 w 4037875"/>
                  <a:gd name="connsiteY3" fmla="*/ 2641117 h 2641117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2485814 h 2485814"/>
                  <a:gd name="connsiteX1" fmla="*/ 4037873 w 4037875"/>
                  <a:gd name="connsiteY1" fmla="*/ 2485814 h 2485814"/>
                  <a:gd name="connsiteX2" fmla="*/ 4021892 w 4037875"/>
                  <a:gd name="connsiteY2" fmla="*/ 0 h 2485814"/>
                  <a:gd name="connsiteX3" fmla="*/ 0 w 4037875"/>
                  <a:gd name="connsiteY3" fmla="*/ 2485814 h 2485814"/>
                  <a:gd name="connsiteX0" fmla="*/ 0 w 4037875"/>
                  <a:gd name="connsiteY0" fmla="*/ 1553997 h 1553997"/>
                  <a:gd name="connsiteX1" fmla="*/ 4037873 w 4037875"/>
                  <a:gd name="connsiteY1" fmla="*/ 1553997 h 1553997"/>
                  <a:gd name="connsiteX2" fmla="*/ 4021892 w 4037875"/>
                  <a:gd name="connsiteY2" fmla="*/ 0 h 1553997"/>
                  <a:gd name="connsiteX3" fmla="*/ 0 w 4037875"/>
                  <a:gd name="connsiteY3" fmla="*/ 1553997 h 1553997"/>
                  <a:gd name="connsiteX0" fmla="*/ 0 w 4037875"/>
                  <a:gd name="connsiteY0" fmla="*/ 2019906 h 2019906"/>
                  <a:gd name="connsiteX1" fmla="*/ 4037873 w 4037875"/>
                  <a:gd name="connsiteY1" fmla="*/ 2019906 h 2019906"/>
                  <a:gd name="connsiteX2" fmla="*/ 2934772 w 4037875"/>
                  <a:gd name="connsiteY2" fmla="*/ 0 h 2019906"/>
                  <a:gd name="connsiteX3" fmla="*/ 0 w 4037875"/>
                  <a:gd name="connsiteY3" fmla="*/ 2019906 h 2019906"/>
                  <a:gd name="connsiteX0" fmla="*/ 0 w 2950755"/>
                  <a:gd name="connsiteY0" fmla="*/ 2019906 h 2019906"/>
                  <a:gd name="connsiteX1" fmla="*/ 2950753 w 2950755"/>
                  <a:gd name="connsiteY1" fmla="*/ 2019906 h 2019906"/>
                  <a:gd name="connsiteX2" fmla="*/ 2934772 w 2950755"/>
                  <a:gd name="connsiteY2" fmla="*/ 0 h 2019906"/>
                  <a:gd name="connsiteX3" fmla="*/ 0 w 2950755"/>
                  <a:gd name="connsiteY3" fmla="*/ 2019906 h 2019906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  <a:gd name="connsiteX0" fmla="*/ 0 w 2950755"/>
                  <a:gd name="connsiteY0" fmla="*/ 1553997 h 1553997"/>
                  <a:gd name="connsiteX1" fmla="*/ 2950753 w 2950755"/>
                  <a:gd name="connsiteY1" fmla="*/ 1553997 h 1553997"/>
                  <a:gd name="connsiteX2" fmla="*/ 2934772 w 2950755"/>
                  <a:gd name="connsiteY2" fmla="*/ 0 h 1553997"/>
                  <a:gd name="connsiteX3" fmla="*/ 0 w 2950755"/>
                  <a:gd name="connsiteY3" fmla="*/ 1553997 h 155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0755" h="1553997">
                    <a:moveTo>
                      <a:pt x="0" y="1553997"/>
                    </a:moveTo>
                    <a:lnTo>
                      <a:pt x="2950753" y="1553997"/>
                    </a:lnTo>
                    <a:cubicBezTo>
                      <a:pt x="2950755" y="762062"/>
                      <a:pt x="2934771" y="863116"/>
                      <a:pt x="2934772" y="0"/>
                    </a:cubicBezTo>
                    <a:cubicBezTo>
                      <a:pt x="2717825" y="124660"/>
                      <a:pt x="1756551" y="710635"/>
                      <a:pt x="0" y="15539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15000"/>
                    </a:schemeClr>
                  </a:gs>
                  <a:gs pos="77000">
                    <a:srgbClr val="FFFFFF">
                      <a:alpha val="0"/>
                    </a:srgbClr>
                  </a:gs>
                </a:gsLst>
                <a:lin ang="1962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Kuva 6" descr="TE__LA21_te2logo___B3__NEG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5949280"/>
              <a:ext cx="1020000" cy="72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__DB01_perus__FI_V____RGB">
  <a:themeElements>
    <a:clrScheme name="Custom 1 1">
      <a:dk1>
        <a:sysClr val="windowText" lastClr="000000"/>
      </a:dk1>
      <a:lt1>
        <a:sysClr val="window" lastClr="FFFFFF"/>
      </a:lt1>
      <a:dk2>
        <a:srgbClr val="003883"/>
      </a:dk2>
      <a:lt2>
        <a:srgbClr val="F0F2CC"/>
      </a:lt2>
      <a:accent1>
        <a:srgbClr val="B6BF00"/>
      </a:accent1>
      <a:accent2>
        <a:srgbClr val="D9640C"/>
      </a:accent2>
      <a:accent3>
        <a:srgbClr val="779346"/>
      </a:accent3>
      <a:accent4>
        <a:srgbClr val="003883"/>
      </a:accent4>
      <a:accent5>
        <a:srgbClr val="4460A5"/>
      </a:accent5>
      <a:accent6>
        <a:srgbClr val="7C7C7C"/>
      </a:accent6>
      <a:hlink>
        <a:srgbClr val="FDD078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AD9781995D541C41891D22287216BC98" ma:contentTypeVersion="1" ma:contentTypeDescription="Luo uusi asiakirja." ma:contentTypeScope="" ma:versionID="4be452a70b35b9f0070678af52e9c65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340a008e99365d80b71206bae22299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joituksen alkamispäivämäärä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5A83078-51E4-4671-81D4-B40B44D647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917729F-7D6E-45E2-81AC-D24235162A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948A3C-5C69-408B-91DB-2D7B8D4814B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5102</TotalTime>
  <Words>477</Words>
  <Application>Microsoft Office PowerPoint</Application>
  <PresentationFormat>Näytössä katseltava diaesitys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TE__DB01_perus__FI_V____RGB</vt:lpstr>
      <vt:lpstr>Yhteiset tapahtumat nuorille</vt:lpstr>
      <vt:lpstr>Työ elämään 2015 – nuorten ammatti- ja kesätyötreffit </vt:lpstr>
      <vt:lpstr>Ookko nää vastavalamistunu?</vt:lpstr>
      <vt:lpstr>Haluakko nää töitä?</vt:lpstr>
      <vt:lpstr>Nuoret ja nuorten tulevaisuus</vt:lpstr>
      <vt:lpstr>Ilman paikkaa?</vt:lpstr>
    </vt:vector>
  </TitlesOfParts>
  <Company>AVI ELY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A005040</dc:creator>
  <cp:lastModifiedBy>temasunmti1</cp:lastModifiedBy>
  <cp:revision>395</cp:revision>
  <dcterms:created xsi:type="dcterms:W3CDTF">2014-10-28T11:55:03Z</dcterms:created>
  <dcterms:modified xsi:type="dcterms:W3CDTF">2015-03-12T14:17:49Z</dcterms:modified>
  <cp:contentType>Asiakirja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0x010100AD9781995D541C41891D22287216BC98</vt:lpwstr>
  </property>
</Properties>
</file>